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50" r:id="rId3"/>
    <p:sldId id="365" r:id="rId4"/>
    <p:sldId id="363" r:id="rId5"/>
    <p:sldId id="364" r:id="rId6"/>
    <p:sldId id="351" r:id="rId7"/>
    <p:sldId id="367" r:id="rId8"/>
    <p:sldId id="368" r:id="rId9"/>
    <p:sldId id="352" r:id="rId10"/>
    <p:sldId id="366" r:id="rId11"/>
    <p:sldId id="369" r:id="rId12"/>
    <p:sldId id="353" r:id="rId13"/>
    <p:sldId id="356" r:id="rId14"/>
    <p:sldId id="362"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73462C-58CB-244A-AD2F-8F015A34B65B}">
          <p14:sldIdLst>
            <p14:sldId id="256"/>
            <p14:sldId id="350"/>
            <p14:sldId id="365"/>
            <p14:sldId id="363"/>
            <p14:sldId id="364"/>
            <p14:sldId id="351"/>
            <p14:sldId id="367"/>
            <p14:sldId id="368"/>
            <p14:sldId id="352"/>
            <p14:sldId id="366"/>
            <p14:sldId id="369"/>
            <p14:sldId id="353"/>
            <p14:sldId id="356"/>
            <p14:sldId id="3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7" autoAdjust="0"/>
    <p:restoredTop sz="88777" autoAdjust="0"/>
  </p:normalViewPr>
  <p:slideViewPr>
    <p:cSldViewPr>
      <p:cViewPr varScale="1">
        <p:scale>
          <a:sx n="102" d="100"/>
          <a:sy n="102" d="100"/>
        </p:scale>
        <p:origin x="1002"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6400" cy="498395"/>
          </a:xfrm>
          <a:prstGeom prst="rect">
            <a:avLst/>
          </a:prstGeom>
        </p:spPr>
        <p:txBody>
          <a:bodyPr vert="horz" lIns="91401" tIns="45701" rIns="91401" bIns="45701" rtlCol="0"/>
          <a:lstStyle>
            <a:lvl1pPr algn="l">
              <a:defRPr sz="1200"/>
            </a:lvl1pPr>
          </a:lstStyle>
          <a:p>
            <a:endParaRPr lang="en-GB"/>
          </a:p>
        </p:txBody>
      </p:sp>
      <p:sp>
        <p:nvSpPr>
          <p:cNvPr id="3" name="Date Placeholder 2"/>
          <p:cNvSpPr>
            <a:spLocks noGrp="1"/>
          </p:cNvSpPr>
          <p:nvPr>
            <p:ph type="dt" idx="1"/>
          </p:nvPr>
        </p:nvSpPr>
        <p:spPr>
          <a:xfrm>
            <a:off x="3849692" y="3"/>
            <a:ext cx="2946400" cy="498395"/>
          </a:xfrm>
          <a:prstGeom prst="rect">
            <a:avLst/>
          </a:prstGeom>
        </p:spPr>
        <p:txBody>
          <a:bodyPr vert="horz" lIns="91401" tIns="45701" rIns="91401" bIns="45701" rtlCol="0"/>
          <a:lstStyle>
            <a:lvl1pPr algn="r">
              <a:defRPr sz="1200"/>
            </a:lvl1pPr>
          </a:lstStyle>
          <a:p>
            <a:fld id="{B56DF6F9-664C-4F00-BC6B-3C333CDD4386}" type="datetimeFigureOut">
              <a:rPr lang="en-GB" smtClean="0"/>
              <a:t>19/09/2023</a:t>
            </a:fld>
            <a:endParaRPr lang="en-GB"/>
          </a:p>
        </p:txBody>
      </p:sp>
      <p:sp>
        <p:nvSpPr>
          <p:cNvPr id="4" name="Slide Image Placeholder 3"/>
          <p:cNvSpPr>
            <a:spLocks noGrp="1" noRot="1" noChangeAspect="1"/>
          </p:cNvSpPr>
          <p:nvPr>
            <p:ph type="sldImg" idx="2"/>
          </p:nvPr>
        </p:nvSpPr>
        <p:spPr>
          <a:xfrm>
            <a:off x="423863" y="1241425"/>
            <a:ext cx="5949950" cy="3348038"/>
          </a:xfrm>
          <a:prstGeom prst="rect">
            <a:avLst/>
          </a:prstGeom>
          <a:noFill/>
          <a:ln w="12700">
            <a:solidFill>
              <a:prstClr val="black"/>
            </a:solidFill>
          </a:ln>
        </p:spPr>
        <p:txBody>
          <a:bodyPr vert="horz" lIns="91401" tIns="45701" rIns="91401" bIns="45701" rtlCol="0" anchor="ctr"/>
          <a:lstStyle/>
          <a:p>
            <a:endParaRPr lang="en-GB"/>
          </a:p>
        </p:txBody>
      </p:sp>
      <p:sp>
        <p:nvSpPr>
          <p:cNvPr id="5" name="Notes Placeholder 4"/>
          <p:cNvSpPr>
            <a:spLocks noGrp="1"/>
          </p:cNvSpPr>
          <p:nvPr>
            <p:ph type="body" sz="quarter" idx="3"/>
          </p:nvPr>
        </p:nvSpPr>
        <p:spPr>
          <a:xfrm>
            <a:off x="679454" y="4777614"/>
            <a:ext cx="5438775" cy="3907800"/>
          </a:xfrm>
          <a:prstGeom prst="rect">
            <a:avLst/>
          </a:prstGeom>
        </p:spPr>
        <p:txBody>
          <a:bodyPr vert="horz" lIns="91401" tIns="45701" rIns="91401" bIns="4570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246"/>
            <a:ext cx="2946400" cy="498395"/>
          </a:xfrm>
          <a:prstGeom prst="rect">
            <a:avLst/>
          </a:prstGeom>
        </p:spPr>
        <p:txBody>
          <a:bodyPr vert="horz" lIns="91401" tIns="45701" rIns="91401" bIns="45701" rtlCol="0" anchor="b"/>
          <a:lstStyle>
            <a:lvl1pPr algn="l">
              <a:defRPr sz="1200"/>
            </a:lvl1pPr>
          </a:lstStyle>
          <a:p>
            <a:endParaRPr lang="en-GB"/>
          </a:p>
        </p:txBody>
      </p:sp>
      <p:sp>
        <p:nvSpPr>
          <p:cNvPr id="7" name="Slide Number Placeholder 6"/>
          <p:cNvSpPr>
            <a:spLocks noGrp="1"/>
          </p:cNvSpPr>
          <p:nvPr>
            <p:ph type="sldNum" sz="quarter" idx="5"/>
          </p:nvPr>
        </p:nvSpPr>
        <p:spPr>
          <a:xfrm>
            <a:off x="3849692" y="9428246"/>
            <a:ext cx="2946400" cy="498395"/>
          </a:xfrm>
          <a:prstGeom prst="rect">
            <a:avLst/>
          </a:prstGeom>
        </p:spPr>
        <p:txBody>
          <a:bodyPr vert="horz" lIns="91401" tIns="45701" rIns="91401" bIns="45701" rtlCol="0" anchor="b"/>
          <a:lstStyle>
            <a:lvl1pPr algn="r">
              <a:defRPr sz="1200"/>
            </a:lvl1pPr>
          </a:lstStyle>
          <a:p>
            <a:fld id="{FADA5CC5-CF86-4711-98F1-5E38AB79918A}" type="slidenum">
              <a:rPr lang="en-GB" smtClean="0"/>
              <a:t>‹#›</a:t>
            </a:fld>
            <a:endParaRPr lang="en-GB"/>
          </a:p>
        </p:txBody>
      </p:sp>
    </p:spTree>
    <p:extLst>
      <p:ext uri="{BB962C8B-B14F-4D97-AF65-F5344CB8AC3E}">
        <p14:creationId xmlns:p14="http://schemas.microsoft.com/office/powerpoint/2010/main" val="1095522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1425"/>
            <a:ext cx="5949950" cy="3348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DA5CC5-CF86-4711-98F1-5E38AB79918A}" type="slidenum">
              <a:rPr lang="en-GB" smtClean="0"/>
              <a:t>1</a:t>
            </a:fld>
            <a:endParaRPr lang="en-GB" dirty="0"/>
          </a:p>
        </p:txBody>
      </p:sp>
    </p:spTree>
    <p:extLst>
      <p:ext uri="{BB962C8B-B14F-4D97-AF65-F5344CB8AC3E}">
        <p14:creationId xmlns:p14="http://schemas.microsoft.com/office/powerpoint/2010/main" val="392970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A5CC5-CF86-4711-98F1-5E38AB79918A}" type="slidenum">
              <a:rPr lang="en-GB" smtClean="0"/>
              <a:t>2</a:t>
            </a:fld>
            <a:endParaRPr lang="en-GB"/>
          </a:p>
        </p:txBody>
      </p:sp>
    </p:spTree>
    <p:extLst>
      <p:ext uri="{BB962C8B-B14F-4D97-AF65-F5344CB8AC3E}">
        <p14:creationId xmlns:p14="http://schemas.microsoft.com/office/powerpoint/2010/main" val="353322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2329133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196472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6663C0-381B-4911-85AE-49AF91F073D5}" type="slidenum">
              <a:rPr lang="en-GB" smtClean="0"/>
              <a:pPr/>
              <a:t>‹#›</a:t>
            </a:fld>
            <a:endParaRPr lang="en-GB"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8613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52651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6663C0-381B-4911-85AE-49AF91F073D5}" type="slidenum">
              <a:rPr lang="en-GB" smtClean="0"/>
              <a:pPr/>
              <a:t>‹#›</a:t>
            </a:fld>
            <a:endParaRPr lang="en-GB"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0473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475655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4292753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210429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300622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197879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356532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126135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422063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737793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364757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AFE3F6-1AE1-47CF-B3B3-B5DFC722B70D}" type="datetimeFigureOut">
              <a:rPr lang="en-GB" smtClean="0"/>
              <a:pPr/>
              <a:t>19/09/2023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125893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CAFE3F6-1AE1-47CF-B3B3-B5DFC722B70D}" type="datetimeFigureOut">
              <a:rPr lang="en-GB" smtClean="0"/>
              <a:pPr/>
              <a:t>19/09/2023</a:t>
            </a:fld>
            <a:endParaRPr lang="en-GB"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6663C0-381B-4911-85AE-49AF91F073D5}" type="slidenum">
              <a:rPr lang="en-GB" smtClean="0"/>
              <a:pPr/>
              <a:t>‹#›</a:t>
            </a:fld>
            <a:endParaRPr lang="en-GB" dirty="0"/>
          </a:p>
        </p:txBody>
      </p:sp>
    </p:spTree>
    <p:extLst>
      <p:ext uri="{BB962C8B-B14F-4D97-AF65-F5344CB8AC3E}">
        <p14:creationId xmlns:p14="http://schemas.microsoft.com/office/powerpoint/2010/main" val="3415542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joreilly15.313@lgflmail.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9696" y="5373216"/>
            <a:ext cx="6400800" cy="576064"/>
          </a:xfrm>
        </p:spPr>
        <p:txBody>
          <a:bodyPr>
            <a:normAutofit/>
          </a:bodyPr>
          <a:lstStyle/>
          <a:p>
            <a:pPr algn="ctr"/>
            <a:r>
              <a:rPr lang="en-GB" sz="2400" b="1" i="1" dirty="0">
                <a:solidFill>
                  <a:srgbClr val="006600"/>
                </a:solidFill>
              </a:rPr>
              <a:t>“Living and learning, inspired by our faith”</a:t>
            </a:r>
          </a:p>
        </p:txBody>
      </p:sp>
      <p:sp>
        <p:nvSpPr>
          <p:cNvPr id="4" name="TextBox 3"/>
          <p:cNvSpPr txBox="1"/>
          <p:nvPr/>
        </p:nvSpPr>
        <p:spPr>
          <a:xfrm>
            <a:off x="3071664" y="338741"/>
            <a:ext cx="6984776" cy="5847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b="1" dirty="0">
                <a:solidFill>
                  <a:srgbClr val="006600"/>
                </a:solidFill>
              </a:rPr>
              <a:t>Welcome to Year 4</a:t>
            </a:r>
          </a:p>
        </p:txBody>
      </p:sp>
      <p:pic>
        <p:nvPicPr>
          <p:cNvPr id="2" name="Picture 1"/>
          <p:cNvPicPr>
            <a:picLocks noChangeAspect="1"/>
          </p:cNvPicPr>
          <p:nvPr/>
        </p:nvPicPr>
        <p:blipFill>
          <a:blip r:embed="rId3"/>
          <a:stretch>
            <a:fillRect/>
          </a:stretch>
        </p:blipFill>
        <p:spPr>
          <a:xfrm>
            <a:off x="4943872" y="1268760"/>
            <a:ext cx="3225800" cy="3657600"/>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5632311"/>
          </a:xfrm>
          <a:prstGeom prst="rect">
            <a:avLst/>
          </a:prstGeom>
          <a:noFill/>
        </p:spPr>
        <p:txBody>
          <a:bodyPr wrap="square" rtlCol="0">
            <a:spAutoFit/>
          </a:bodyPr>
          <a:lstStyle/>
          <a:p>
            <a:pPr algn="ctr"/>
            <a:r>
              <a:rPr lang="en-US" sz="4400" b="1" u="sng" dirty="0"/>
              <a:t>Arithmetic Tests and Spelling</a:t>
            </a:r>
          </a:p>
          <a:p>
            <a:endParaRPr lang="en-US" sz="3600" dirty="0"/>
          </a:p>
          <a:p>
            <a:r>
              <a:rPr lang="en-US" sz="2800" dirty="0"/>
              <a:t>Arithmetic will be on a Tuesday morning and will consist of arithmetic style questions and multiplication tables. These will be handed back Tuesday or Wednesday and the scores will be recorded in the diaries. </a:t>
            </a:r>
          </a:p>
          <a:p>
            <a:r>
              <a:rPr lang="en-US" sz="2800" dirty="0"/>
              <a:t>Please use these to </a:t>
            </a:r>
            <a:r>
              <a:rPr lang="en-US" sz="2800" dirty="0" err="1"/>
              <a:t>practise</a:t>
            </a:r>
            <a:r>
              <a:rPr lang="en-US" sz="2800" dirty="0"/>
              <a:t> with your child. </a:t>
            </a:r>
          </a:p>
          <a:p>
            <a:endParaRPr lang="en-US" sz="2800" dirty="0"/>
          </a:p>
          <a:p>
            <a:r>
              <a:rPr lang="en-US" sz="2800" dirty="0"/>
              <a:t>Spelling will be on a Thursday afternoon. These will have their score recorded in the diary on Thursday or Friday. </a:t>
            </a:r>
          </a:p>
        </p:txBody>
      </p:sp>
    </p:spTree>
    <p:extLst>
      <p:ext uri="{BB962C8B-B14F-4D97-AF65-F5344CB8AC3E}">
        <p14:creationId xmlns:p14="http://schemas.microsoft.com/office/powerpoint/2010/main" val="40099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0C9A-C8C4-4588-B93C-4171074A28DD}"/>
              </a:ext>
            </a:extLst>
          </p:cNvPr>
          <p:cNvSpPr>
            <a:spLocks noGrp="1"/>
          </p:cNvSpPr>
          <p:nvPr>
            <p:ph type="title"/>
          </p:nvPr>
        </p:nvSpPr>
        <p:spPr/>
        <p:txBody>
          <a:bodyPr>
            <a:normAutofit/>
          </a:bodyPr>
          <a:lstStyle/>
          <a:p>
            <a:r>
              <a:rPr lang="en-GB" sz="4400" b="1" u="sng" dirty="0"/>
              <a:t>KIRFs</a:t>
            </a:r>
          </a:p>
        </p:txBody>
      </p:sp>
      <p:sp>
        <p:nvSpPr>
          <p:cNvPr id="3" name="Content Placeholder 2">
            <a:extLst>
              <a:ext uri="{FF2B5EF4-FFF2-40B4-BE49-F238E27FC236}">
                <a16:creationId xmlns:a16="http://schemas.microsoft.com/office/drawing/2014/main" id="{4A744B0D-8E28-4CE9-ABCC-2639E88FB5F9}"/>
              </a:ext>
            </a:extLst>
          </p:cNvPr>
          <p:cNvSpPr>
            <a:spLocks noGrp="1"/>
          </p:cNvSpPr>
          <p:nvPr>
            <p:ph idx="1"/>
          </p:nvPr>
        </p:nvSpPr>
        <p:spPr>
          <a:xfrm>
            <a:off x="2351584" y="2133600"/>
            <a:ext cx="9153028" cy="3777622"/>
          </a:xfrm>
        </p:spPr>
        <p:txBody>
          <a:bodyPr>
            <a:normAutofit fontScale="92500" lnSpcReduction="10000"/>
          </a:bodyPr>
          <a:lstStyle/>
          <a:p>
            <a:pPr marL="347472" indent="-347472">
              <a:buSzPts val="2200"/>
              <a:buFont typeface="Wingdings 3" panose="05040102010807070707" pitchFamily="18" charset="2"/>
              <a:buChar char="´"/>
            </a:pPr>
            <a:r>
              <a:rPr lang="en-GB" sz="2400" dirty="0">
                <a:solidFill>
                  <a:srgbClr val="000000"/>
                </a:solidFill>
                <a:latin typeface="Kinetic Letters" panose="00000500000000000000"/>
              </a:rPr>
              <a:t>KIRFs or Key Instant Recall Facts </a:t>
            </a:r>
            <a:r>
              <a:rPr lang="en-GB" sz="240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support the mental skills and key knowledge that children need to secure for Maths. They include number bonds and times tables, and are particularly useful in developing confidence and understanding in addition, subtraction, multiplication and division.</a:t>
            </a:r>
            <a:endParaRPr lang="en-GB" sz="2400" dirty="0"/>
          </a:p>
          <a:p>
            <a:pPr marL="347472" indent="-347472"/>
            <a:r>
              <a:rPr lang="en-GB" sz="240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These will be sent home every half term so that you can support your child with building fluency with these concepts. This will enable them to apply this knowledge to other areas of Mathematics and to develop higher order thinking, problem solving and reasoning. </a:t>
            </a:r>
            <a:endParaRPr lang="en-GB" sz="2400" dirty="0"/>
          </a:p>
          <a:p>
            <a:pPr marL="347472" indent="-347472"/>
            <a:r>
              <a:rPr lang="en-GB" sz="240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We recommend that you spend 5-10 minutes a day working on these at home. </a:t>
            </a:r>
            <a:endParaRPr lang="en-GB" sz="2400" dirty="0"/>
          </a:p>
          <a:p>
            <a:endParaRPr lang="en-GB" dirty="0"/>
          </a:p>
        </p:txBody>
      </p:sp>
      <p:pic>
        <p:nvPicPr>
          <p:cNvPr id="4" name="Picture 3">
            <a:extLst>
              <a:ext uri="{FF2B5EF4-FFF2-40B4-BE49-F238E27FC236}">
                <a16:creationId xmlns:a16="http://schemas.microsoft.com/office/drawing/2014/main" id="{8FDEF630-F379-45E7-9B29-CDFCFC766832}"/>
              </a:ext>
            </a:extLst>
          </p:cNvPr>
          <p:cNvPicPr>
            <a:picLocks noChangeAspect="1"/>
          </p:cNvPicPr>
          <p:nvPr/>
        </p:nvPicPr>
        <p:blipFill>
          <a:blip r:embed="rId2"/>
          <a:stretch>
            <a:fillRect/>
          </a:stretch>
        </p:blipFill>
        <p:spPr>
          <a:xfrm>
            <a:off x="335360" y="203145"/>
            <a:ext cx="1872208" cy="2122819"/>
          </a:xfrm>
          <a:prstGeom prst="rect">
            <a:avLst/>
          </a:prstGeom>
        </p:spPr>
      </p:pic>
    </p:spTree>
    <p:extLst>
      <p:ext uri="{BB962C8B-B14F-4D97-AF65-F5344CB8AC3E}">
        <p14:creationId xmlns:p14="http://schemas.microsoft.com/office/powerpoint/2010/main" val="4285818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394692"/>
            <a:ext cx="8928992" cy="6124754"/>
          </a:xfrm>
          <a:prstGeom prst="rect">
            <a:avLst/>
          </a:prstGeom>
          <a:noFill/>
        </p:spPr>
        <p:txBody>
          <a:bodyPr wrap="square" rtlCol="0">
            <a:spAutoFit/>
          </a:bodyPr>
          <a:lstStyle/>
          <a:p>
            <a:pPr algn="ctr"/>
            <a:r>
              <a:rPr lang="en-US" sz="4400" b="1" u="sng" dirty="0"/>
              <a:t>Topics</a:t>
            </a:r>
          </a:p>
          <a:p>
            <a:r>
              <a:rPr lang="en-US" sz="4400" dirty="0"/>
              <a:t>Autumn: </a:t>
            </a:r>
            <a:r>
              <a:rPr lang="en-US" sz="3600" dirty="0"/>
              <a:t>How hard was it to invade and settle in Britain?(Anglo-Saxons) and Who Lives in Antarctica?</a:t>
            </a:r>
          </a:p>
          <a:p>
            <a:r>
              <a:rPr lang="en-US" sz="4400" dirty="0"/>
              <a:t>Spring: </a:t>
            </a:r>
            <a:r>
              <a:rPr lang="en-US" sz="3600" dirty="0"/>
              <a:t>How have children’s lives changed? and Where does our food come from? </a:t>
            </a:r>
          </a:p>
          <a:p>
            <a:r>
              <a:rPr lang="en-US" sz="4400" dirty="0"/>
              <a:t>Summer: </a:t>
            </a:r>
            <a:r>
              <a:rPr lang="en-US" sz="3600" dirty="0"/>
              <a:t>Were the Vikings raiders, traders or settlers? and What are rivers and how are they used?</a:t>
            </a:r>
            <a:endParaRPr lang="en-US" dirty="0"/>
          </a:p>
        </p:txBody>
      </p:sp>
    </p:spTree>
    <p:extLst>
      <p:ext uri="{BB962C8B-B14F-4D97-AF65-F5344CB8AC3E}">
        <p14:creationId xmlns:p14="http://schemas.microsoft.com/office/powerpoint/2010/main" val="1691828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6771084"/>
          </a:xfrm>
          <a:prstGeom prst="rect">
            <a:avLst/>
          </a:prstGeom>
          <a:noFill/>
        </p:spPr>
        <p:txBody>
          <a:bodyPr wrap="square" rtlCol="0">
            <a:spAutoFit/>
          </a:bodyPr>
          <a:lstStyle/>
          <a:p>
            <a:pPr algn="ctr"/>
            <a:r>
              <a:rPr lang="en-US" sz="4400" b="1" u="sng" dirty="0"/>
              <a:t>Getting Ready for Upper KS2</a:t>
            </a:r>
          </a:p>
          <a:p>
            <a:br>
              <a:rPr lang="en-US" sz="2400" b="1" u="sng" dirty="0"/>
            </a:br>
            <a:r>
              <a:rPr lang="en-US" sz="2400" dirty="0"/>
              <a:t>The children are getting ready to transition to Upper Key Stage 2. It is really important for them to become more independent throughout this year. </a:t>
            </a:r>
          </a:p>
          <a:p>
            <a:endParaRPr lang="en-US" sz="2400" dirty="0"/>
          </a:p>
          <a:p>
            <a:pPr marL="342900" indent="-342900">
              <a:buFontTx/>
              <a:buChar char="-"/>
            </a:pPr>
            <a:r>
              <a:rPr lang="en-US" sz="2400" dirty="0"/>
              <a:t>Tying their shoe laces. </a:t>
            </a:r>
          </a:p>
          <a:p>
            <a:pPr marL="342900" indent="-342900">
              <a:buFontTx/>
              <a:buChar char="-"/>
            </a:pPr>
            <a:r>
              <a:rPr lang="en-US" sz="2400" dirty="0"/>
              <a:t>Reading and listening to instructions carefully. </a:t>
            </a:r>
          </a:p>
          <a:p>
            <a:pPr marL="342900" indent="-342900">
              <a:buFontTx/>
              <a:buChar char="-"/>
            </a:pPr>
            <a:r>
              <a:rPr lang="en-US" sz="2400" dirty="0"/>
              <a:t>Remembering familiar routines(turning in homework books, changing reading books, </a:t>
            </a:r>
            <a:r>
              <a:rPr lang="en-US" sz="2400" dirty="0" err="1"/>
              <a:t>etc</a:t>
            </a:r>
            <a:r>
              <a:rPr lang="en-US" sz="2400" dirty="0"/>
              <a:t>)</a:t>
            </a:r>
          </a:p>
          <a:p>
            <a:pPr marL="342900" indent="-342900">
              <a:buFontTx/>
              <a:buChar char="-"/>
            </a:pPr>
            <a:r>
              <a:rPr lang="en-US" sz="2400" dirty="0"/>
              <a:t>Coming to school with everything they need(reading diaries, water bottles, </a:t>
            </a:r>
            <a:r>
              <a:rPr lang="en-US" sz="2400" dirty="0" err="1"/>
              <a:t>etc</a:t>
            </a:r>
            <a:r>
              <a:rPr lang="en-US" sz="2400" dirty="0"/>
              <a:t>)</a:t>
            </a:r>
          </a:p>
          <a:p>
            <a:pPr marL="342900" indent="-342900">
              <a:buFontTx/>
              <a:buChar char="-"/>
            </a:pPr>
            <a:r>
              <a:rPr lang="en-US" sz="2400" dirty="0"/>
              <a:t>Looking after and remember their things such as jumpers, diaries and water bottles. </a:t>
            </a:r>
          </a:p>
          <a:p>
            <a:pPr marL="342900" indent="-342900">
              <a:buFontTx/>
              <a:buChar char="-"/>
            </a:pPr>
            <a:endParaRPr lang="en-US" sz="2400" dirty="0"/>
          </a:p>
          <a:p>
            <a:pPr marL="342900" indent="-342900">
              <a:buFontTx/>
              <a:buChar char="-"/>
            </a:pPr>
            <a:endParaRPr lang="en-US" sz="3600" dirty="0"/>
          </a:p>
          <a:p>
            <a:endParaRPr lang="en-US" dirty="0"/>
          </a:p>
        </p:txBody>
      </p:sp>
    </p:spTree>
    <p:extLst>
      <p:ext uri="{BB962C8B-B14F-4D97-AF65-F5344CB8AC3E}">
        <p14:creationId xmlns:p14="http://schemas.microsoft.com/office/powerpoint/2010/main" val="755883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3416320"/>
          </a:xfrm>
          <a:prstGeom prst="rect">
            <a:avLst/>
          </a:prstGeom>
          <a:noFill/>
        </p:spPr>
        <p:txBody>
          <a:bodyPr wrap="square" rtlCol="0">
            <a:spAutoFit/>
          </a:bodyPr>
          <a:lstStyle/>
          <a:p>
            <a:pPr algn="ctr"/>
            <a:r>
              <a:rPr lang="en-US" sz="4400" b="1" u="sng" dirty="0"/>
              <a:t>Contact</a:t>
            </a:r>
          </a:p>
          <a:p>
            <a:pPr algn="ctr"/>
            <a:endParaRPr lang="en-US" sz="4400" b="1" u="sng" dirty="0"/>
          </a:p>
          <a:p>
            <a:r>
              <a:rPr lang="en-US" sz="3200" dirty="0"/>
              <a:t>If you need to contact me during the year, please feel free to email me at:</a:t>
            </a:r>
          </a:p>
          <a:p>
            <a:endParaRPr lang="en-US" sz="3200" b="1" u="sng" dirty="0">
              <a:hlinkClick r:id="rId3"/>
            </a:endParaRPr>
          </a:p>
          <a:p>
            <a:r>
              <a:rPr lang="en-US" sz="3200" b="1" u="sng" dirty="0" err="1"/>
              <a:t>classenquiries@stmarys.hounslow.sch.uk</a:t>
            </a:r>
            <a:endParaRPr lang="en-US" sz="3200" b="1" u="sng" dirty="0"/>
          </a:p>
        </p:txBody>
      </p:sp>
    </p:spTree>
    <p:extLst>
      <p:ext uri="{BB962C8B-B14F-4D97-AF65-F5344CB8AC3E}">
        <p14:creationId xmlns:p14="http://schemas.microsoft.com/office/powerpoint/2010/main" val="398944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79376" y="260648"/>
            <a:ext cx="1872208" cy="2122819"/>
          </a:xfrm>
          <a:prstGeom prst="rect">
            <a:avLst/>
          </a:prstGeom>
        </p:spPr>
      </p:pic>
      <p:sp>
        <p:nvSpPr>
          <p:cNvPr id="8" name="TextBox 7"/>
          <p:cNvSpPr txBox="1"/>
          <p:nvPr/>
        </p:nvSpPr>
        <p:spPr>
          <a:xfrm>
            <a:off x="2783632" y="836712"/>
            <a:ext cx="8928992" cy="2154436"/>
          </a:xfrm>
          <a:prstGeom prst="rect">
            <a:avLst/>
          </a:prstGeom>
          <a:noFill/>
        </p:spPr>
        <p:txBody>
          <a:bodyPr wrap="square" rtlCol="0">
            <a:spAutoFit/>
          </a:bodyPr>
          <a:lstStyle/>
          <a:p>
            <a:pPr algn="ctr"/>
            <a:r>
              <a:rPr lang="en-US" sz="4400" b="1" u="sng" dirty="0"/>
              <a:t>Uniform &amp; PE Days</a:t>
            </a:r>
          </a:p>
          <a:p>
            <a:endParaRPr lang="en-US" dirty="0"/>
          </a:p>
          <a:p>
            <a:r>
              <a:rPr lang="en-US" sz="3600" dirty="0"/>
              <a:t>PE kit: </a:t>
            </a:r>
            <a:r>
              <a:rPr lang="en-US" sz="3600" b="1" dirty="0"/>
              <a:t>Tuesday &amp; Thursday</a:t>
            </a:r>
          </a:p>
          <a:p>
            <a:endParaRPr lang="en-US" sz="3600" b="1" dirty="0"/>
          </a:p>
        </p:txBody>
      </p:sp>
      <p:pic>
        <p:nvPicPr>
          <p:cNvPr id="2" name="Picture 1">
            <a:extLst>
              <a:ext uri="{FF2B5EF4-FFF2-40B4-BE49-F238E27FC236}">
                <a16:creationId xmlns:a16="http://schemas.microsoft.com/office/drawing/2014/main" id="{DF5BEC29-C276-4B8D-ABA5-E624D83811CC}"/>
              </a:ext>
            </a:extLst>
          </p:cNvPr>
          <p:cNvPicPr>
            <a:picLocks noChangeAspect="1"/>
          </p:cNvPicPr>
          <p:nvPr/>
        </p:nvPicPr>
        <p:blipFill rotWithShape="1">
          <a:blip r:embed="rId4"/>
          <a:srcRect l="8066" t="31100" r="25785" b="25850"/>
          <a:stretch/>
        </p:blipFill>
        <p:spPr>
          <a:xfrm>
            <a:off x="1775520" y="2587226"/>
            <a:ext cx="10311143" cy="3774615"/>
          </a:xfrm>
          <a:prstGeom prst="rect">
            <a:avLst/>
          </a:prstGeom>
        </p:spPr>
      </p:pic>
    </p:spTree>
    <p:extLst>
      <p:ext uri="{BB962C8B-B14F-4D97-AF65-F5344CB8AC3E}">
        <p14:creationId xmlns:p14="http://schemas.microsoft.com/office/powerpoint/2010/main" val="568834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3082-B77C-49A3-88DD-6D2EFA6386C9}"/>
              </a:ext>
            </a:extLst>
          </p:cNvPr>
          <p:cNvSpPr>
            <a:spLocks noGrp="1"/>
          </p:cNvSpPr>
          <p:nvPr>
            <p:ph type="title"/>
          </p:nvPr>
        </p:nvSpPr>
        <p:spPr/>
        <p:txBody>
          <a:bodyPr/>
          <a:lstStyle/>
          <a:p>
            <a:pPr algn="ctr"/>
            <a:r>
              <a:rPr lang="en-US" b="1" u="sng" dirty="0"/>
              <a:t>Swimming</a:t>
            </a:r>
          </a:p>
        </p:txBody>
      </p:sp>
      <p:sp>
        <p:nvSpPr>
          <p:cNvPr id="3" name="Content Placeholder 2">
            <a:extLst>
              <a:ext uri="{FF2B5EF4-FFF2-40B4-BE49-F238E27FC236}">
                <a16:creationId xmlns:a16="http://schemas.microsoft.com/office/drawing/2014/main" id="{CA665806-79E3-49AA-A889-9C8836114831}"/>
              </a:ext>
            </a:extLst>
          </p:cNvPr>
          <p:cNvSpPr>
            <a:spLocks noGrp="1"/>
          </p:cNvSpPr>
          <p:nvPr>
            <p:ph idx="1"/>
          </p:nvPr>
        </p:nvSpPr>
        <p:spPr/>
        <p:txBody>
          <a:bodyPr/>
          <a:lstStyle/>
          <a:p>
            <a:r>
              <a:rPr lang="en-US" dirty="0"/>
              <a:t>Swimming will begin in the Summer Term. </a:t>
            </a:r>
          </a:p>
          <a:p>
            <a:r>
              <a:rPr lang="en-US" dirty="0"/>
              <a:t>Each week, 2 volunteers will walk to the pool and back with the class. </a:t>
            </a:r>
          </a:p>
          <a:p>
            <a:r>
              <a:rPr lang="en-US" dirty="0"/>
              <a:t>Children will change in the changing rooms at the pool. </a:t>
            </a:r>
          </a:p>
          <a:p>
            <a:r>
              <a:rPr lang="en-US" dirty="0"/>
              <a:t>The instructors will assess the children and a lifeguard will be there at all times. </a:t>
            </a:r>
          </a:p>
          <a:p>
            <a:r>
              <a:rPr lang="en-US" dirty="0"/>
              <a:t>This is a compulsory part of the National Curriculum and cannot be opted out of. </a:t>
            </a:r>
          </a:p>
        </p:txBody>
      </p:sp>
    </p:spTree>
    <p:extLst>
      <p:ext uri="{BB962C8B-B14F-4D97-AF65-F5344CB8AC3E}">
        <p14:creationId xmlns:p14="http://schemas.microsoft.com/office/powerpoint/2010/main" val="27806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4093428"/>
          </a:xfrm>
          <a:prstGeom prst="rect">
            <a:avLst/>
          </a:prstGeom>
          <a:noFill/>
        </p:spPr>
        <p:txBody>
          <a:bodyPr wrap="square" rtlCol="0">
            <a:spAutoFit/>
          </a:bodyPr>
          <a:lstStyle/>
          <a:p>
            <a:pPr algn="ctr"/>
            <a:r>
              <a:rPr lang="en-US" sz="4400" b="1" u="sng" dirty="0"/>
              <a:t>Snacks / Drinks</a:t>
            </a:r>
          </a:p>
          <a:p>
            <a:endParaRPr lang="en-US" dirty="0"/>
          </a:p>
          <a:p>
            <a:endParaRPr lang="en-US" dirty="0"/>
          </a:p>
          <a:p>
            <a:r>
              <a:rPr lang="en-US" sz="3600" dirty="0"/>
              <a:t>Children may only bring in fruit / vegetables and water or natural fruit juice.</a:t>
            </a:r>
          </a:p>
          <a:p>
            <a:endParaRPr lang="en-US" sz="3600" dirty="0"/>
          </a:p>
          <a:p>
            <a:r>
              <a:rPr lang="en-US" sz="3600" dirty="0"/>
              <a:t>Only water is allowed during class time.</a:t>
            </a:r>
          </a:p>
        </p:txBody>
      </p:sp>
    </p:spTree>
    <p:extLst>
      <p:ext uri="{BB962C8B-B14F-4D97-AF65-F5344CB8AC3E}">
        <p14:creationId xmlns:p14="http://schemas.microsoft.com/office/powerpoint/2010/main" val="2906724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4770537"/>
          </a:xfrm>
          <a:prstGeom prst="rect">
            <a:avLst/>
          </a:prstGeom>
          <a:noFill/>
        </p:spPr>
        <p:txBody>
          <a:bodyPr wrap="square" rtlCol="0">
            <a:spAutoFit/>
          </a:bodyPr>
          <a:lstStyle/>
          <a:p>
            <a:pPr algn="ctr"/>
            <a:r>
              <a:rPr lang="en-US" sz="4400" b="1" u="sng" dirty="0"/>
              <a:t>Dates for the Diary</a:t>
            </a:r>
          </a:p>
          <a:p>
            <a:endParaRPr lang="en-US" dirty="0"/>
          </a:p>
          <a:p>
            <a:endParaRPr lang="en-US" dirty="0"/>
          </a:p>
          <a:p>
            <a:r>
              <a:rPr lang="en-US" sz="2800" dirty="0"/>
              <a:t>Please always refer to the newsletter and community calendar on the website.</a:t>
            </a:r>
          </a:p>
          <a:p>
            <a:endParaRPr lang="en-US" sz="2800" dirty="0"/>
          </a:p>
          <a:p>
            <a:r>
              <a:rPr lang="en-US" sz="2800" dirty="0"/>
              <a:t>Coming up this autumn:</a:t>
            </a:r>
          </a:p>
          <a:p>
            <a:r>
              <a:rPr lang="en-US" sz="2800" dirty="0"/>
              <a:t>Monday Mass: December 4</a:t>
            </a:r>
            <a:r>
              <a:rPr lang="en-US" sz="2800" baseline="30000" dirty="0"/>
              <a:t>th</a:t>
            </a:r>
            <a:r>
              <a:rPr lang="en-US" sz="2800" dirty="0"/>
              <a:t>(4/12)</a:t>
            </a:r>
          </a:p>
          <a:p>
            <a:r>
              <a:rPr lang="en-US" sz="2800" dirty="0"/>
              <a:t>Saxon Workshop: October 6</a:t>
            </a:r>
            <a:r>
              <a:rPr lang="en-US" sz="2800" baseline="30000" dirty="0"/>
              <a:t>th</a:t>
            </a:r>
            <a:r>
              <a:rPr lang="en-US" sz="2800" dirty="0"/>
              <a:t>(6/10)</a:t>
            </a:r>
          </a:p>
          <a:p>
            <a:r>
              <a:rPr lang="en-US" sz="2800" dirty="0"/>
              <a:t>Parents Evening: November 29</a:t>
            </a:r>
            <a:r>
              <a:rPr lang="en-US" sz="2800" baseline="30000" dirty="0"/>
              <a:t>th</a:t>
            </a:r>
            <a:r>
              <a:rPr lang="en-US" sz="2800" dirty="0"/>
              <a:t> (29/11)</a:t>
            </a:r>
            <a:r>
              <a:rPr lang="en-US" sz="2800" baseline="30000" dirty="0"/>
              <a:t>  </a:t>
            </a:r>
            <a:endParaRPr lang="en-US" sz="2800" dirty="0"/>
          </a:p>
          <a:p>
            <a:r>
              <a:rPr lang="en-US" sz="2800" dirty="0"/>
              <a:t>KS2 Carol Concert: December 14</a:t>
            </a:r>
            <a:r>
              <a:rPr lang="en-US" sz="2800" baseline="30000" dirty="0"/>
              <a:t>th</a:t>
            </a:r>
            <a:r>
              <a:rPr lang="en-US" sz="2800" dirty="0"/>
              <a:t>(14/12)</a:t>
            </a:r>
            <a:endParaRPr lang="en-US" sz="2800" baseline="30000" dirty="0"/>
          </a:p>
        </p:txBody>
      </p:sp>
    </p:spTree>
    <p:extLst>
      <p:ext uri="{BB962C8B-B14F-4D97-AF65-F5344CB8AC3E}">
        <p14:creationId xmlns:p14="http://schemas.microsoft.com/office/powerpoint/2010/main" val="82449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4370427"/>
          </a:xfrm>
          <a:prstGeom prst="rect">
            <a:avLst/>
          </a:prstGeom>
          <a:noFill/>
        </p:spPr>
        <p:txBody>
          <a:bodyPr wrap="square" rtlCol="0">
            <a:spAutoFit/>
          </a:bodyPr>
          <a:lstStyle/>
          <a:p>
            <a:pPr algn="ctr"/>
            <a:r>
              <a:rPr lang="en-US" sz="4400" b="1" u="sng" dirty="0"/>
              <a:t>Home / School Diaries</a:t>
            </a:r>
          </a:p>
          <a:p>
            <a:endParaRPr lang="en-US" dirty="0"/>
          </a:p>
          <a:p>
            <a:endParaRPr lang="en-US" sz="3600" dirty="0"/>
          </a:p>
          <a:p>
            <a:r>
              <a:rPr lang="en-US" sz="3600" dirty="0"/>
              <a:t>To be sign by an adult at least twice a week.</a:t>
            </a:r>
          </a:p>
          <a:p>
            <a:endParaRPr lang="en-US" sz="3600" dirty="0"/>
          </a:p>
          <a:p>
            <a:r>
              <a:rPr lang="en-US" sz="3600" dirty="0"/>
              <a:t>Any issues / messages can be placed into the diary for us to communicate.</a:t>
            </a:r>
          </a:p>
        </p:txBody>
      </p:sp>
    </p:spTree>
    <p:extLst>
      <p:ext uri="{BB962C8B-B14F-4D97-AF65-F5344CB8AC3E}">
        <p14:creationId xmlns:p14="http://schemas.microsoft.com/office/powerpoint/2010/main" val="93090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639616" y="476672"/>
            <a:ext cx="8928992" cy="6063198"/>
          </a:xfrm>
          <a:prstGeom prst="rect">
            <a:avLst/>
          </a:prstGeom>
          <a:noFill/>
        </p:spPr>
        <p:txBody>
          <a:bodyPr wrap="square" rtlCol="0">
            <a:spAutoFit/>
          </a:bodyPr>
          <a:lstStyle/>
          <a:p>
            <a:pPr algn="ctr"/>
            <a:r>
              <a:rPr lang="en-US" sz="4400" b="1" u="sng" dirty="0"/>
              <a:t>Reading</a:t>
            </a:r>
          </a:p>
          <a:p>
            <a:endParaRPr lang="en-US" sz="3600" dirty="0"/>
          </a:p>
          <a:p>
            <a:r>
              <a:rPr lang="en-US" sz="2800" dirty="0"/>
              <a:t>Your child has now received their reading books.</a:t>
            </a:r>
          </a:p>
          <a:p>
            <a:endParaRPr lang="en-US" sz="2800" dirty="0"/>
          </a:p>
          <a:p>
            <a:r>
              <a:rPr lang="en-US" sz="2800" dirty="0"/>
              <a:t>Please note when their books need to be in and they should try to remember too!</a:t>
            </a:r>
          </a:p>
          <a:p>
            <a:endParaRPr lang="en-US" sz="2800" dirty="0"/>
          </a:p>
          <a:p>
            <a:r>
              <a:rPr lang="en-US" sz="2800" dirty="0"/>
              <a:t>If your child is a free reader, they will need to read at home and bring the book back when they are ready to change. </a:t>
            </a:r>
          </a:p>
          <a:p>
            <a:endParaRPr lang="en-US" sz="2800" dirty="0"/>
          </a:p>
          <a:p>
            <a:r>
              <a:rPr lang="en-US" sz="2800" dirty="0"/>
              <a:t>We will also complete reading comprehensions weekly. </a:t>
            </a:r>
          </a:p>
        </p:txBody>
      </p:sp>
    </p:spTree>
    <p:extLst>
      <p:ext uri="{BB962C8B-B14F-4D97-AF65-F5344CB8AC3E}">
        <p14:creationId xmlns:p14="http://schemas.microsoft.com/office/powerpoint/2010/main" val="178253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639616" y="476672"/>
            <a:ext cx="8928992" cy="5632311"/>
          </a:xfrm>
          <a:prstGeom prst="rect">
            <a:avLst/>
          </a:prstGeom>
          <a:noFill/>
        </p:spPr>
        <p:txBody>
          <a:bodyPr wrap="square" rtlCol="0">
            <a:spAutoFit/>
          </a:bodyPr>
          <a:lstStyle/>
          <a:p>
            <a:pPr algn="ctr"/>
            <a:r>
              <a:rPr lang="en-US" sz="4400" b="1" u="sng" dirty="0"/>
              <a:t>Pen Licenses</a:t>
            </a:r>
          </a:p>
          <a:p>
            <a:endParaRPr lang="en-US" sz="3600" dirty="0"/>
          </a:p>
          <a:p>
            <a:r>
              <a:rPr lang="en-US" sz="2800" dirty="0"/>
              <a:t>Pen licenses are a very exciting achievement in Year 4!</a:t>
            </a:r>
          </a:p>
          <a:p>
            <a:endParaRPr lang="en-US" sz="2800" dirty="0"/>
          </a:p>
          <a:p>
            <a:r>
              <a:rPr lang="en-US" sz="2800" dirty="0"/>
              <a:t>Children can earn this throughout the year. They must have:</a:t>
            </a:r>
          </a:p>
          <a:p>
            <a:pPr marL="457200" indent="-457200">
              <a:buFontTx/>
              <a:buChar char="-"/>
            </a:pPr>
            <a:r>
              <a:rPr lang="en-US" sz="2800" dirty="0"/>
              <a:t>Consistent joined handwriting.</a:t>
            </a:r>
          </a:p>
          <a:p>
            <a:pPr marL="457200" indent="-457200">
              <a:buFontTx/>
              <a:buChar char="-"/>
            </a:pPr>
            <a:r>
              <a:rPr lang="en-US" sz="2800" dirty="0"/>
              <a:t>Consistently good presentation.</a:t>
            </a:r>
          </a:p>
          <a:p>
            <a:pPr marL="457200" indent="-457200">
              <a:buFontTx/>
              <a:buChar char="-"/>
            </a:pPr>
            <a:r>
              <a:rPr lang="en-US" sz="2800" dirty="0"/>
              <a:t>Consistent pieces of work which reflect their learning.</a:t>
            </a:r>
          </a:p>
          <a:p>
            <a:pPr marL="457200" indent="-457200">
              <a:buFontTx/>
              <a:buChar char="-"/>
            </a:pPr>
            <a:endParaRPr lang="en-US" sz="2800" dirty="0"/>
          </a:p>
        </p:txBody>
      </p:sp>
    </p:spTree>
    <p:extLst>
      <p:ext uri="{BB962C8B-B14F-4D97-AF65-F5344CB8AC3E}">
        <p14:creationId xmlns:p14="http://schemas.microsoft.com/office/powerpoint/2010/main" val="104992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376" y="260648"/>
            <a:ext cx="1872208" cy="2122819"/>
          </a:xfrm>
          <a:prstGeom prst="rect">
            <a:avLst/>
          </a:prstGeom>
        </p:spPr>
      </p:pic>
      <p:sp>
        <p:nvSpPr>
          <p:cNvPr id="8" name="TextBox 7"/>
          <p:cNvSpPr txBox="1"/>
          <p:nvPr/>
        </p:nvSpPr>
        <p:spPr>
          <a:xfrm>
            <a:off x="2783632" y="836712"/>
            <a:ext cx="8928992" cy="5632311"/>
          </a:xfrm>
          <a:prstGeom prst="rect">
            <a:avLst/>
          </a:prstGeom>
          <a:noFill/>
        </p:spPr>
        <p:txBody>
          <a:bodyPr wrap="square" rtlCol="0">
            <a:spAutoFit/>
          </a:bodyPr>
          <a:lstStyle/>
          <a:p>
            <a:pPr algn="ctr"/>
            <a:r>
              <a:rPr lang="en-US" sz="4400" b="1" u="sng" dirty="0"/>
              <a:t>Homework</a:t>
            </a:r>
          </a:p>
          <a:p>
            <a:endParaRPr lang="en-US" sz="3600" dirty="0"/>
          </a:p>
          <a:p>
            <a:r>
              <a:rPr lang="en-US" sz="2800" dirty="0"/>
              <a:t>Will all be handed out on Thursday on the homework page on the website.</a:t>
            </a:r>
          </a:p>
          <a:p>
            <a:endParaRPr lang="en-US" sz="2800" dirty="0"/>
          </a:p>
          <a:p>
            <a:r>
              <a:rPr lang="en-US" sz="2800" dirty="0"/>
              <a:t>The homework due dates are in the home / school diary </a:t>
            </a:r>
            <a:r>
              <a:rPr lang="mr-IN" sz="2800" dirty="0"/>
              <a:t>–</a:t>
            </a:r>
            <a:r>
              <a:rPr lang="en-US" sz="2800" dirty="0"/>
              <a:t> it is important that homework is handed in on time. If homework is handed in late, it will not be marked. </a:t>
            </a:r>
          </a:p>
          <a:p>
            <a:endParaRPr lang="en-US" sz="2800" dirty="0"/>
          </a:p>
          <a:p>
            <a:r>
              <a:rPr lang="en-US" sz="2800" dirty="0"/>
              <a:t>Mental Maths homework will consist of arithmetic style questions and multiplication tables.</a:t>
            </a:r>
          </a:p>
        </p:txBody>
      </p:sp>
    </p:spTree>
    <p:extLst>
      <p:ext uri="{BB962C8B-B14F-4D97-AF65-F5344CB8AC3E}">
        <p14:creationId xmlns:p14="http://schemas.microsoft.com/office/powerpoint/2010/main" val="919108717"/>
      </p:ext>
    </p:extLst>
  </p:cSld>
  <p:clrMapOvr>
    <a:masterClrMapping/>
  </p:clrMapOvr>
</p:sld>
</file>

<file path=ppt/theme/theme1.xml><?xml version="1.0" encoding="utf-8"?>
<a:theme xmlns:a="http://schemas.openxmlformats.org/drawingml/2006/main" name="Wisp">
  <a:themeElements>
    <a:clrScheme name="Custom 1">
      <a:dk1>
        <a:sysClr val="windowText" lastClr="000000"/>
      </a:dk1>
      <a:lt1>
        <a:sysClr val="window" lastClr="FFFFFF"/>
      </a:lt1>
      <a:dk2>
        <a:srgbClr val="766F54"/>
      </a:dk2>
      <a:lt2>
        <a:srgbClr val="E3EACF"/>
      </a:lt2>
      <a:accent1>
        <a:srgbClr val="03733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31188</TotalTime>
  <Words>734</Words>
  <Application>Microsoft Office PowerPoint</Application>
  <PresentationFormat>Widescreen</PresentationFormat>
  <Paragraphs>87</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Century Gothic</vt:lpstr>
      <vt:lpstr>Kinetic Letters</vt:lpstr>
      <vt:lpstr>Mangal</vt:lpstr>
      <vt:lpstr>Segoe UI</vt:lpstr>
      <vt:lpstr>Times New Roman</vt:lpstr>
      <vt:lpstr>Wingdings 3</vt:lpstr>
      <vt:lpstr>Wisp</vt:lpstr>
      <vt:lpstr>PowerPoint Presentation</vt:lpstr>
      <vt:lpstr>PowerPoint Presentation</vt:lpstr>
      <vt:lpstr>Swimming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KIRFs</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Mary’s RC Primary School      “Learning Together in Faith and Love ”</dc:title>
  <dc:creator>smusto</dc:creator>
  <cp:lastModifiedBy>Lisa Soto</cp:lastModifiedBy>
  <cp:revision>1013</cp:revision>
  <cp:lastPrinted>2018-03-14T15:46:30Z</cp:lastPrinted>
  <dcterms:created xsi:type="dcterms:W3CDTF">2015-01-15T13:45:53Z</dcterms:created>
  <dcterms:modified xsi:type="dcterms:W3CDTF">2023-09-19T15:29:06Z</dcterms:modified>
</cp:coreProperties>
</file>